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17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4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5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61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26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5E57-8B35-447F-9D17-6D9BCA2C8447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22C1-BBB1-491E-B0A6-9417E06D3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BlueRoute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45" descr="ASQX_PPT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88" y="4629150"/>
            <a:ext cx="88884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0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8D9150"/>
          </a:solidFill>
          <a:latin typeface="Times" pitchFamily="-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A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A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A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A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A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A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A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A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A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13380" b="27979"/>
          <a:stretch/>
        </p:blipFill>
        <p:spPr bwMode="auto">
          <a:xfrm>
            <a:off x="0" y="904190"/>
            <a:ext cx="9144000" cy="551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8600" y="4048124"/>
            <a:ext cx="1357312" cy="257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Produced by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 descr="Kwcle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1" y="4250147"/>
            <a:ext cx="1279525" cy="22660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62200" y="133350"/>
            <a:ext cx="2667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C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CAAFI 2014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eneral Meeting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&amp; Expo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178"/>
            <a:ext cx="1981200" cy="1286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8115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Special Ceremony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psfk.com/wp-content/uploads/2010/08/Pic-Reducing-Carbon-Footprints-Which-Airlines-Measure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7674"/>
            <a:ext cx="7315200" cy="39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3" cstate="print"/>
          <a:srcRect l="18376" t="20323" r="64530" b="75878"/>
          <a:stretch/>
        </p:blipFill>
        <p:spPr bwMode="auto">
          <a:xfrm>
            <a:off x="6745287" y="4457700"/>
            <a:ext cx="1422400" cy="133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0372" y="4553564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000000"/>
                </a:solidFill>
              </a:rPr>
              <a:t>August 2010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How we fly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1600200"/>
            <a:ext cx="44958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Single-engine taxi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Taxi times in general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APU on demand for Hawaii flights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En route navigation: most favorable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Approaches: idle power</a:t>
            </a:r>
          </a:p>
        </p:txBody>
      </p:sp>
      <p:pic>
        <p:nvPicPr>
          <p:cNvPr id="7" name="Picture 6" descr="Taxi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86294"/>
            <a:ext cx="2743200" cy="31432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‘Greener Skies’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pic>
        <p:nvPicPr>
          <p:cNvPr id="18" name="Picture 16" descr="approaches"/>
          <p:cNvPicPr>
            <a:picLocks noChangeAspect="1" noChangeArrowheads="1"/>
          </p:cNvPicPr>
          <p:nvPr/>
        </p:nvPicPr>
        <p:blipFill>
          <a:blip r:embed="rId2" cstate="print"/>
          <a:srcRect t="51337"/>
          <a:stretch>
            <a:fillRect/>
          </a:stretch>
        </p:blipFill>
        <p:spPr bwMode="auto">
          <a:xfrm>
            <a:off x="3276603" y="2857500"/>
            <a:ext cx="32178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approaches"/>
          <p:cNvPicPr>
            <a:picLocks noChangeAspect="1" noChangeArrowheads="1"/>
          </p:cNvPicPr>
          <p:nvPr/>
        </p:nvPicPr>
        <p:blipFill>
          <a:blip r:embed="rId2" cstate="print"/>
          <a:srcRect b="50374"/>
          <a:stretch>
            <a:fillRect/>
          </a:stretch>
        </p:blipFill>
        <p:spPr bwMode="auto">
          <a:xfrm>
            <a:off x="3276600" y="1085850"/>
            <a:ext cx="3219450" cy="16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West Side Approach Graphic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85850"/>
            <a:ext cx="256238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629400" y="1058143"/>
            <a:ext cx="24384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b="1" dirty="0" smtClean="0">
                <a:solidFill>
                  <a:srgbClr val="002A46"/>
                </a:solidFill>
              </a:rPr>
              <a:t>Eliminates noise for 750k people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b="1" dirty="0" smtClean="0">
                <a:solidFill>
                  <a:srgbClr val="002A46"/>
                </a:solidFill>
              </a:rPr>
              <a:t>Saves airlines</a:t>
            </a:r>
            <a:br>
              <a:rPr lang="en-US" b="1" dirty="0" smtClean="0">
                <a:solidFill>
                  <a:srgbClr val="002A46"/>
                </a:solidFill>
              </a:rPr>
            </a:br>
            <a:r>
              <a:rPr lang="en-US" b="1" dirty="0" smtClean="0">
                <a:solidFill>
                  <a:srgbClr val="002A46"/>
                </a:solidFill>
              </a:rPr>
              <a:t>2 million gallons</a:t>
            </a:r>
            <a:br>
              <a:rPr lang="en-US" b="1" dirty="0" smtClean="0">
                <a:solidFill>
                  <a:srgbClr val="002A46"/>
                </a:solidFill>
              </a:rPr>
            </a:br>
            <a:r>
              <a:rPr lang="en-US" b="1" dirty="0" smtClean="0">
                <a:solidFill>
                  <a:srgbClr val="002A46"/>
                </a:solidFill>
              </a:rPr>
              <a:t>of fuel annually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b="1" dirty="0" smtClean="0">
                <a:solidFill>
                  <a:srgbClr val="002A46"/>
                </a:solidFill>
              </a:rPr>
              <a:t>Cuts pilot-air traffic controller</a:t>
            </a:r>
            <a:br>
              <a:rPr lang="en-US" b="1" dirty="0" smtClean="0">
                <a:solidFill>
                  <a:srgbClr val="002A46"/>
                </a:solidFill>
              </a:rPr>
            </a:br>
            <a:r>
              <a:rPr lang="en-US" b="1" dirty="0" smtClean="0">
                <a:solidFill>
                  <a:srgbClr val="002A46"/>
                </a:solidFill>
              </a:rPr>
              <a:t>workload in half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6"/>
                </a:solidFill>
              </a:rPr>
              <a:t>Shows potential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A46"/>
                </a:solidFill>
              </a:rPr>
              <a:t>of FAA’s </a:t>
            </a:r>
            <a:r>
              <a:rPr lang="en-US" b="1" dirty="0" err="1" smtClean="0">
                <a:solidFill>
                  <a:srgbClr val="002A46"/>
                </a:solidFill>
              </a:rPr>
              <a:t>NextGen</a:t>
            </a:r>
            <a:r>
              <a:rPr lang="en-US" b="1" dirty="0">
                <a:solidFill>
                  <a:srgbClr val="002A46"/>
                </a:solidFill>
              </a:rPr>
              <a:t/>
            </a:r>
            <a:br>
              <a:rPr lang="en-US" b="1" dirty="0">
                <a:solidFill>
                  <a:srgbClr val="002A46"/>
                </a:solidFill>
              </a:rPr>
            </a:br>
            <a:r>
              <a:rPr lang="en-US" b="1" dirty="0" smtClean="0">
                <a:solidFill>
                  <a:srgbClr val="002A46"/>
                </a:solidFill>
              </a:rPr>
              <a:t>ATC syste</a:t>
            </a:r>
            <a:r>
              <a:rPr lang="en-US" b="1" dirty="0">
                <a:solidFill>
                  <a:srgbClr val="002A46"/>
                </a:solidFill>
              </a:rPr>
              <a:t>m</a:t>
            </a:r>
            <a:endParaRPr lang="en-US" b="1" dirty="0" smtClean="0">
              <a:solidFill>
                <a:srgbClr val="002A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7892"/>
          <a:stretch>
            <a:fillRect/>
          </a:stretch>
        </p:blipFill>
        <p:spPr bwMode="auto">
          <a:xfrm>
            <a:off x="457200" y="628650"/>
            <a:ext cx="8229600" cy="40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640" y="223444"/>
            <a:ext cx="973760" cy="519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0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The fuel we use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1314450"/>
            <a:ext cx="4953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Alaska burns about 1 million gals. / day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Spent $1.4 billion on fuel in 2013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Our largest expense — 35%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3.2m tons of emissions / 676k cars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endParaRPr lang="en-US" sz="1600" b="1" dirty="0" smtClean="0">
              <a:solidFill>
                <a:srgbClr val="002A46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U.S. airlines burn 18 billion gals. / year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Cost: $50 billion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160m tons of emissions / 33.3m cars</a:t>
            </a:r>
          </a:p>
        </p:txBody>
      </p:sp>
      <p:pic>
        <p:nvPicPr>
          <p:cNvPr id="6" name="Picture 5" descr="Fue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00151"/>
            <a:ext cx="2819400" cy="3182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8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The fuel we use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6872" y="1319071"/>
            <a:ext cx="2667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75 flights powered</a:t>
            </a:r>
            <a:br>
              <a:rPr lang="en-US" sz="2000" b="1" dirty="0" smtClean="0">
                <a:solidFill>
                  <a:srgbClr val="002A46"/>
                </a:solidFill>
              </a:rPr>
            </a:br>
            <a:r>
              <a:rPr lang="en-US" sz="2000" b="1" dirty="0" smtClean="0">
                <a:solidFill>
                  <a:srgbClr val="002A46"/>
                </a:solidFill>
              </a:rPr>
              <a:t>by 20% </a:t>
            </a:r>
            <a:r>
              <a:rPr lang="en-US" sz="2000" b="1" dirty="0" err="1" smtClean="0">
                <a:solidFill>
                  <a:srgbClr val="002A46"/>
                </a:solidFill>
              </a:rPr>
              <a:t>biofuel</a:t>
            </a:r>
            <a:r>
              <a:rPr lang="en-US" sz="2000" b="1" dirty="0" smtClean="0">
                <a:solidFill>
                  <a:srgbClr val="002A46"/>
                </a:solidFill>
              </a:rPr>
              <a:t> blend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SEA-DCA on 737s</a:t>
            </a:r>
            <a:br>
              <a:rPr lang="en-US" sz="2000" b="1" dirty="0" smtClean="0">
                <a:solidFill>
                  <a:srgbClr val="002A46"/>
                </a:solidFill>
              </a:rPr>
            </a:br>
            <a:r>
              <a:rPr lang="en-US" sz="2000" b="1" dirty="0" smtClean="0">
                <a:solidFill>
                  <a:srgbClr val="002A46"/>
                </a:solidFill>
              </a:rPr>
              <a:t>SEA-PDX on Q400s</a:t>
            </a:r>
          </a:p>
          <a:p>
            <a:pPr eaLnBrk="0" fontAlgn="base" hangingPunct="0">
              <a:spcBef>
                <a:spcPct val="0"/>
              </a:spcBef>
              <a:spcAft>
                <a:spcPts val="260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Fuel cost: $17 / gal.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Showed industry:</a:t>
            </a:r>
            <a:br>
              <a:rPr lang="en-US" sz="2000" b="1" dirty="0" smtClean="0">
                <a:solidFill>
                  <a:srgbClr val="002A46"/>
                </a:solidFill>
              </a:rPr>
            </a:br>
            <a:r>
              <a:rPr lang="en-US" sz="2000" b="1" dirty="0" smtClean="0">
                <a:solidFill>
                  <a:srgbClr val="002A46"/>
                </a:solidFill>
              </a:rPr>
              <a:t>If you build it,</a:t>
            </a:r>
            <a:br>
              <a:rPr lang="en-US" sz="2000" b="1" dirty="0" smtClean="0">
                <a:solidFill>
                  <a:srgbClr val="002A46"/>
                </a:solidFill>
              </a:rPr>
            </a:br>
            <a:r>
              <a:rPr lang="en-US" sz="2000" b="1" dirty="0" smtClean="0">
                <a:solidFill>
                  <a:srgbClr val="002A46"/>
                </a:solidFill>
              </a:rPr>
              <a:t>we will buy it.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32381" t="21047" r="35238" b="43143"/>
          <a:stretch>
            <a:fillRect/>
          </a:stretch>
        </p:blipFill>
        <p:spPr bwMode="auto">
          <a:xfrm>
            <a:off x="914400" y="1314450"/>
            <a:ext cx="51816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5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314702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A46"/>
                </a:solidFill>
              </a:rPr>
              <a:t>Scaling up to a sustainable supply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A46"/>
                </a:solidFill>
              </a:rPr>
              <a:t>Pricing biofuel competitively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2A46"/>
                </a:solidFill>
              </a:rPr>
              <a:t>Drop-in 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Biofuel challenges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2" y="1102415"/>
            <a:ext cx="4103976" cy="2040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6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952" y="20574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A46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061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13380" b="27979"/>
          <a:stretch/>
        </p:blipFill>
        <p:spPr bwMode="auto">
          <a:xfrm>
            <a:off x="0" y="904190"/>
            <a:ext cx="9144000" cy="551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8600" y="4048124"/>
            <a:ext cx="1357312" cy="257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Produced by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 descr="Kwcle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1" y="4250147"/>
            <a:ext cx="1279525" cy="22660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62200" y="133350"/>
            <a:ext cx="2667000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CC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CAAFI 2014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eneral Meeting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cs typeface="Arial" pitchFamily="34" charset="0"/>
              </a:rPr>
              <a:t>&amp; Expo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6178"/>
            <a:ext cx="1981200" cy="1286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81150"/>
            <a:ext cx="510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Brad Tilden</a:t>
            </a:r>
            <a:endParaRPr lang="en-US" sz="4400" dirty="0" smtClean="0"/>
          </a:p>
          <a:p>
            <a:r>
              <a:rPr lang="en-US" sz="2400"/>
              <a:t>Chairman, President and Chief Executive </a:t>
            </a:r>
            <a:r>
              <a:rPr lang="en-US" sz="2400" smtClean="0"/>
              <a:t>Officer, Alaska </a:t>
            </a:r>
            <a:r>
              <a:rPr lang="en-US" sz="2400"/>
              <a:t>Airlines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7185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2014 General Meeting — Washington, D.C.</a:t>
            </a:r>
          </a:p>
        </p:txBody>
      </p:sp>
      <p:pic>
        <p:nvPicPr>
          <p:cNvPr id="4" name="Picture 1081" descr="http://ata.airlines.org/Logos/A4A%20(C)%20Color%20Horizontal%20with%20T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05983"/>
            <a:ext cx="2140902" cy="5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AFIcommercial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74370"/>
            <a:ext cx="3858768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03993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What we fly</a:t>
            </a:r>
          </a:p>
        </p:txBody>
      </p:sp>
      <p:pic>
        <p:nvPicPr>
          <p:cNvPr id="4" name="Picture 12" descr="Y:\AS\GENERAL\Corporate Environmental Responsibility\CERR\2010 CERR\Photos\Alaska Airlines -800 1.jpg"/>
          <p:cNvPicPr>
            <a:picLocks noChangeAspect="1" noChangeArrowheads="1"/>
          </p:cNvPicPr>
          <p:nvPr/>
        </p:nvPicPr>
        <p:blipFill>
          <a:blip r:embed="rId2" cstate="print"/>
          <a:srcRect t="5085" r="11864" b="28813"/>
          <a:stretch>
            <a:fillRect/>
          </a:stretch>
        </p:blipFill>
        <p:spPr bwMode="auto">
          <a:xfrm>
            <a:off x="4953002" y="1257300"/>
            <a:ext cx="2931429" cy="96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5" descr="http://www.acore.org/wp-content/uploads/2011/02/biofuel_OvSOl_69.jpg"/>
          <p:cNvPicPr>
            <a:picLocks noChangeAspect="1" noChangeArrowheads="1"/>
          </p:cNvPicPr>
          <p:nvPr/>
        </p:nvPicPr>
        <p:blipFill>
          <a:blip r:embed="rId3" cstate="print"/>
          <a:srcRect t="52118"/>
          <a:stretch>
            <a:fillRect/>
          </a:stretch>
        </p:blipFill>
        <p:spPr bwMode="auto">
          <a:xfrm>
            <a:off x="4953003" y="3504423"/>
            <a:ext cx="2971799" cy="857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Reducing aircraft emissions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4143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How we fly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32843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The fuel we use</a:t>
            </a:r>
          </a:p>
        </p:txBody>
      </p:sp>
      <p:pic>
        <p:nvPicPr>
          <p:cNvPr id="11" name="Picture 10" descr="Head Up Displ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357005"/>
            <a:ext cx="2046878" cy="1019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5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1476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We fly to beautiful places … and we want to keep them beautiful.</a:t>
            </a:r>
          </a:p>
        </p:txBody>
      </p:sp>
      <p:pic>
        <p:nvPicPr>
          <p:cNvPr id="5" name="Picture 4" descr="Cliffs.jpg"/>
          <p:cNvPicPr>
            <a:picLocks noChangeAspect="1"/>
          </p:cNvPicPr>
          <p:nvPr/>
        </p:nvPicPr>
        <p:blipFill>
          <a:blip r:embed="rId2" cstate="print"/>
          <a:srcRect t="4444" b="14444"/>
          <a:stretch>
            <a:fillRect/>
          </a:stretch>
        </p:blipFill>
        <p:spPr>
          <a:xfrm>
            <a:off x="762000" y="329186"/>
            <a:ext cx="7620000" cy="3708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4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59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Boeing 737-NG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What we fly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8605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Bombardier Q400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1475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Coming in 2018: Boeing MAX</a:t>
            </a:r>
          </a:p>
        </p:txBody>
      </p:sp>
      <p:pic>
        <p:nvPicPr>
          <p:cNvPr id="11" name="Picture 10" descr="DSC_0008.JPG"/>
          <p:cNvPicPr>
            <a:picLocks noChangeAspect="1"/>
          </p:cNvPicPr>
          <p:nvPr/>
        </p:nvPicPr>
        <p:blipFill>
          <a:blip r:embed="rId2" cstate="print"/>
          <a:srcRect t="15385" b="11538"/>
          <a:stretch>
            <a:fillRect/>
          </a:stretch>
        </p:blipFill>
        <p:spPr>
          <a:xfrm>
            <a:off x="4953003" y="1143000"/>
            <a:ext cx="2982931" cy="1085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3" cstate="print"/>
          <a:srcRect l="2469" t="18518" b="18519"/>
          <a:stretch>
            <a:fillRect/>
          </a:stretch>
        </p:blipFill>
        <p:spPr>
          <a:xfrm>
            <a:off x="4953000" y="2343150"/>
            <a:ext cx="3009900" cy="971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Boeing M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429000"/>
            <a:ext cx="3016218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5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Alaska among the most efficient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2400" y="1543050"/>
            <a:ext cx="990600" cy="2265760"/>
          </a:xfrm>
          <a:prstGeom prst="downArrow">
            <a:avLst>
              <a:gd name="adj1" fmla="val 50000"/>
              <a:gd name="adj2" fmla="val 76242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-6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09127"/>
              </p:ext>
            </p:extLst>
          </p:nvPr>
        </p:nvGraphicFramePr>
        <p:xfrm>
          <a:off x="847728" y="1257302"/>
          <a:ext cx="8132763" cy="282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8553551" imgH="3962501" progId="Excel.Sheet.8">
                  <p:embed/>
                </p:oleObj>
              </mc:Choice>
              <mc:Fallback>
                <p:oleObj name="Worksheet" r:id="rId4" imgW="8553551" imgH="39625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8" y="1257302"/>
                        <a:ext cx="8132763" cy="2821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-215408" y="2213611"/>
            <a:ext cx="17039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Fuel </a:t>
            </a:r>
            <a:r>
              <a:rPr lang="en-US" sz="1600" dirty="0" smtClean="0">
                <a:solidFill>
                  <a:srgbClr val="000000"/>
                </a:solidFill>
              </a:rPr>
              <a:t>consumption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gallons / seat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4538" y="4282903"/>
            <a:ext cx="204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0" indent="-1143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000" b="0" dirty="0" smtClean="0">
                <a:solidFill>
                  <a:srgbClr val="000000"/>
                </a:solidFill>
              </a:rPr>
              <a:t>1,500-mile </a:t>
            </a:r>
            <a:r>
              <a:rPr lang="en-US" sz="1000" b="0" dirty="0">
                <a:solidFill>
                  <a:srgbClr val="000000"/>
                </a:solidFill>
              </a:rPr>
              <a:t>stage-length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000" b="0" dirty="0">
                <a:solidFill>
                  <a:srgbClr val="000000"/>
                </a:solidFill>
              </a:rPr>
              <a:t>Nominal fuel burn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000" b="0" dirty="0" err="1" smtClean="0">
                <a:solidFill>
                  <a:srgbClr val="000000"/>
                </a:solidFill>
              </a:rPr>
              <a:t>Pax</a:t>
            </a:r>
            <a:r>
              <a:rPr lang="en-US" sz="1000" b="0" dirty="0" smtClean="0">
                <a:solidFill>
                  <a:srgbClr val="000000"/>
                </a:solidFill>
              </a:rPr>
              <a:t> / bag </a:t>
            </a:r>
            <a:r>
              <a:rPr lang="en-US" sz="1000" b="0" dirty="0">
                <a:solidFill>
                  <a:srgbClr val="000000"/>
                </a:solidFill>
              </a:rPr>
              <a:t>weight = 220 </a:t>
            </a:r>
            <a:r>
              <a:rPr lang="en-US" sz="1000" b="0" dirty="0" smtClean="0">
                <a:solidFill>
                  <a:srgbClr val="000000"/>
                </a:solidFill>
              </a:rPr>
              <a:t>lbs.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15024" y="3120744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122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17312" y="3120744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124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66168" y="3120744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144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94204" y="3123511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149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754584" y="3120744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163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86892" y="3127331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172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82198" y="3120744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182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799630" y="3120744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181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128706" y="3125599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183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3512" y="3289696"/>
            <a:ext cx="501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Better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10003" y="1085852"/>
            <a:ext cx="1947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Fuel gallons per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seat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124528" y="3123172"/>
            <a:ext cx="3785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Seats: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666074" y="3122416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124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328896" y="3122416"/>
            <a:ext cx="2356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140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5569" y="1212359"/>
            <a:ext cx="543739" cy="33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9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22.2</a:t>
            </a:r>
            <a:endParaRPr lang="en-US" sz="159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Horizon among the most efficient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2400" y="1543050"/>
            <a:ext cx="990600" cy="2265760"/>
          </a:xfrm>
          <a:prstGeom prst="downArrow">
            <a:avLst>
              <a:gd name="adj1" fmla="val 50000"/>
              <a:gd name="adj2" fmla="val 76242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" pitchFamily="-6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417640" y="1203723"/>
          <a:ext cx="7650163" cy="256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4" imgW="7553444" imgH="3381423" progId="Excel.Sheet.8">
                  <p:embed/>
                </p:oleObj>
              </mc:Choice>
              <mc:Fallback>
                <p:oleObj name="Chart" r:id="rId4" imgW="7553444" imgH="338142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40" y="1203723"/>
                        <a:ext cx="7650163" cy="2568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-215408" y="2213611"/>
            <a:ext cx="17039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Fuel </a:t>
            </a:r>
            <a:r>
              <a:rPr lang="en-US" sz="1600" dirty="0" smtClean="0">
                <a:solidFill>
                  <a:srgbClr val="000000"/>
                </a:solidFill>
              </a:rPr>
              <a:t>consumption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gallons / seat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94538" y="4114801"/>
            <a:ext cx="2049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0" indent="-1143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000" b="0" dirty="0" smtClean="0">
                <a:solidFill>
                  <a:srgbClr val="000000"/>
                </a:solidFill>
              </a:rPr>
              <a:t>400-mile </a:t>
            </a:r>
            <a:r>
              <a:rPr lang="en-US" sz="1000" b="0" dirty="0">
                <a:solidFill>
                  <a:srgbClr val="000000"/>
                </a:solidFill>
              </a:rPr>
              <a:t>stage-length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000" b="0" dirty="0">
                <a:solidFill>
                  <a:srgbClr val="000000"/>
                </a:solidFill>
              </a:rPr>
              <a:t>Nominal fuel </a:t>
            </a:r>
            <a:r>
              <a:rPr lang="en-US" sz="1000" b="0" dirty="0" smtClean="0">
                <a:solidFill>
                  <a:srgbClr val="000000"/>
                </a:solidFill>
              </a:rPr>
              <a:t>burn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17914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72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61442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423934" y="2860267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37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59622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70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56406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88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153602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50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403642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76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99934" y="2857500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99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3512" y="3289696"/>
            <a:ext cx="501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Better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66267" y="1085852"/>
            <a:ext cx="1947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Fuel gallons per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seat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30362" y="2857500"/>
            <a:ext cx="3785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Seats: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181064" y="3028950"/>
            <a:ext cx="838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3" y="2400301"/>
            <a:ext cx="4953001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1600" b="1" u="sng" dirty="0" smtClean="0">
                <a:solidFill>
                  <a:srgbClr val="002A46"/>
                </a:solidFill>
              </a:rPr>
              <a:t>2008</a:t>
            </a:r>
          </a:p>
          <a:p>
            <a:pPr algn="r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737-800s equipped w/standard winglets</a:t>
            </a:r>
            <a:br>
              <a:rPr lang="en-US" sz="1600" b="1" dirty="0" smtClean="0">
                <a:solidFill>
                  <a:srgbClr val="002A46"/>
                </a:solidFill>
              </a:rPr>
            </a:br>
            <a:r>
              <a:rPr lang="en-US" sz="1600" b="1" dirty="0" smtClean="0">
                <a:solidFill>
                  <a:srgbClr val="002A46"/>
                </a:solidFill>
              </a:rPr>
              <a:t>Retrofitted -700s, -900s</a:t>
            </a:r>
          </a:p>
          <a:p>
            <a:pPr algn="r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Efficiency </a:t>
            </a:r>
            <a:r>
              <a:rPr lang="en-US" sz="1600" dirty="0">
                <a:solidFill>
                  <a:srgbClr val="002A46"/>
                </a:solidFill>
                <a:latin typeface="Wingdings" panose="05000000000000000000" pitchFamily="2" charset="2"/>
              </a:rPr>
              <a:t>é</a:t>
            </a:r>
            <a:r>
              <a:rPr lang="en-US" sz="1600" b="1" dirty="0" smtClean="0">
                <a:solidFill>
                  <a:srgbClr val="002A46"/>
                </a:solidFill>
              </a:rPr>
              <a:t> 3.0%</a:t>
            </a:r>
          </a:p>
          <a:p>
            <a:pPr algn="r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Total fleet CO</a:t>
            </a:r>
            <a:r>
              <a:rPr lang="en-US" sz="1600" b="1" baseline="-25000" dirty="0" smtClean="0">
                <a:solidFill>
                  <a:srgbClr val="002A46"/>
                </a:solidFill>
              </a:rPr>
              <a:t>2</a:t>
            </a:r>
            <a:r>
              <a:rPr lang="en-US" sz="1600" b="1" dirty="0" smtClean="0">
                <a:solidFill>
                  <a:srgbClr val="002A46"/>
                </a:solidFill>
              </a:rPr>
              <a:t> </a:t>
            </a:r>
            <a:r>
              <a:rPr lang="en-US" sz="1600" b="1" dirty="0">
                <a:solidFill>
                  <a:srgbClr val="002A46"/>
                </a:solidFill>
              </a:rPr>
              <a:t>emissions </a:t>
            </a:r>
            <a:r>
              <a:rPr lang="en-US" sz="1600" dirty="0">
                <a:solidFill>
                  <a:srgbClr val="002A46"/>
                </a:solidFill>
                <a:latin typeface="Wingdings" panose="05000000000000000000" pitchFamily="2" charset="2"/>
              </a:rPr>
              <a:t>ê</a:t>
            </a:r>
            <a:r>
              <a:rPr lang="en-US" sz="1600" b="1" dirty="0">
                <a:solidFill>
                  <a:srgbClr val="002A46"/>
                </a:solidFill>
              </a:rPr>
              <a:t> </a:t>
            </a:r>
            <a:r>
              <a:rPr lang="en-US" sz="1600" b="1" dirty="0" smtClean="0">
                <a:solidFill>
                  <a:srgbClr val="002A46"/>
                </a:solidFill>
              </a:rPr>
              <a:t>79.5k </a:t>
            </a:r>
            <a:r>
              <a:rPr lang="en-US" sz="1600" b="1" dirty="0">
                <a:solidFill>
                  <a:srgbClr val="002A46"/>
                </a:solidFill>
              </a:rPr>
              <a:t>tons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16,600 cars </a:t>
            </a:r>
            <a:r>
              <a:rPr lang="en-US" sz="1600" b="1" dirty="0">
                <a:solidFill>
                  <a:srgbClr val="002A46"/>
                </a:solidFill>
              </a:rPr>
              <a:t>off the </a:t>
            </a:r>
            <a:r>
              <a:rPr lang="en-US" sz="1600" b="1" dirty="0" smtClean="0">
                <a:solidFill>
                  <a:srgbClr val="002A46"/>
                </a:solidFill>
              </a:rPr>
              <a:t>road</a:t>
            </a:r>
            <a:endParaRPr lang="en-US" sz="1600" b="1" dirty="0">
              <a:solidFill>
                <a:srgbClr val="002A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8D9150"/>
                </a:solidFill>
              </a:rPr>
              <a:t>Winglets improve efficiency</a:t>
            </a:r>
            <a:endParaRPr lang="en-US" sz="4000" b="1" i="1" dirty="0">
              <a:solidFill>
                <a:srgbClr val="8D91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2" y="2146384"/>
            <a:ext cx="3590581" cy="338554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100,000 gal. / aircraft annually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984" y="2146384"/>
            <a:ext cx="2200619" cy="338554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58,000 gal. / aircraft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394669"/>
            <a:ext cx="34290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1600" b="1" u="sng" dirty="0" smtClean="0">
                <a:solidFill>
                  <a:srgbClr val="002A46"/>
                </a:solidFill>
              </a:rPr>
              <a:t>2014</a:t>
            </a:r>
          </a:p>
          <a:p>
            <a:pPr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Retrofitting fleet</a:t>
            </a:r>
            <a:br>
              <a:rPr lang="en-US" sz="1600" b="1" dirty="0" smtClean="0">
                <a:solidFill>
                  <a:srgbClr val="002A46"/>
                </a:solidFill>
              </a:rPr>
            </a:br>
            <a:r>
              <a:rPr lang="en-US" sz="1600" b="1" dirty="0" smtClean="0">
                <a:solidFill>
                  <a:srgbClr val="002A46"/>
                </a:solidFill>
              </a:rPr>
              <a:t>w/split-scimitar winglets</a:t>
            </a:r>
          </a:p>
          <a:p>
            <a:pPr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Efficiency </a:t>
            </a:r>
            <a:r>
              <a:rPr lang="en-US" sz="1600" dirty="0">
                <a:solidFill>
                  <a:srgbClr val="002A46"/>
                </a:solidFill>
                <a:latin typeface="Wingdings" panose="05000000000000000000" pitchFamily="2" charset="2"/>
              </a:rPr>
              <a:t>é</a:t>
            </a:r>
            <a:r>
              <a:rPr lang="en-US" sz="1600" b="1" dirty="0" smtClean="0">
                <a:solidFill>
                  <a:srgbClr val="002A46"/>
                </a:solidFill>
              </a:rPr>
              <a:t> 1.7%</a:t>
            </a:r>
          </a:p>
          <a:p>
            <a:pPr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US" sz="1600" b="1" dirty="0" smtClean="0">
                <a:solidFill>
                  <a:srgbClr val="002A46"/>
                </a:solidFill>
              </a:rPr>
              <a:t>Total emissions </a:t>
            </a:r>
            <a:r>
              <a:rPr lang="en-US" sz="1600" dirty="0" smtClean="0">
                <a:solidFill>
                  <a:srgbClr val="002A46"/>
                </a:solidFill>
                <a:latin typeface="Wingdings" panose="05000000000000000000" pitchFamily="2" charset="2"/>
              </a:rPr>
              <a:t>ê</a:t>
            </a:r>
            <a:r>
              <a:rPr lang="en-US" sz="1600" b="1" dirty="0" smtClean="0">
                <a:solidFill>
                  <a:srgbClr val="002A46"/>
                </a:solidFill>
              </a:rPr>
              <a:t> </a:t>
            </a:r>
            <a:r>
              <a:rPr lang="en-US" sz="1600" b="1" dirty="0">
                <a:solidFill>
                  <a:srgbClr val="002A46"/>
                </a:solidFill>
              </a:rPr>
              <a:t>57k </a:t>
            </a:r>
            <a:r>
              <a:rPr lang="en-US" sz="1600" b="1" dirty="0" smtClean="0">
                <a:solidFill>
                  <a:srgbClr val="002A46"/>
                </a:solidFill>
              </a:rPr>
              <a:t>tons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11,900 cars off the road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4" t="11390" b="6128"/>
          <a:stretch/>
        </p:blipFill>
        <p:spPr>
          <a:xfrm>
            <a:off x="3048003" y="1085850"/>
            <a:ext cx="1023765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0" b="63309"/>
          <a:stretch/>
        </p:blipFill>
        <p:spPr>
          <a:xfrm>
            <a:off x="5715003" y="1177988"/>
            <a:ext cx="1334785" cy="822263"/>
          </a:xfrm>
          <a:prstGeom prst="rect">
            <a:avLst/>
          </a:prstGeom>
          <a:ln>
            <a:solidFill>
              <a:srgbClr val="002A4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438621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A46"/>
                </a:solidFill>
              </a:rPr>
              <a:t>Total fleet CO</a:t>
            </a:r>
            <a:r>
              <a:rPr lang="en-US" sz="2000" b="1" baseline="-25000" dirty="0" smtClean="0">
                <a:solidFill>
                  <a:srgbClr val="002A46"/>
                </a:solidFill>
              </a:rPr>
              <a:t>2</a:t>
            </a:r>
            <a:r>
              <a:rPr lang="en-US" sz="2000" b="1" dirty="0" smtClean="0">
                <a:solidFill>
                  <a:srgbClr val="002A46"/>
                </a:solidFill>
              </a:rPr>
              <a:t> emissions </a:t>
            </a:r>
            <a:r>
              <a:rPr lang="en-US" sz="2000" dirty="0" smtClean="0">
                <a:solidFill>
                  <a:srgbClr val="002A46"/>
                </a:solidFill>
                <a:latin typeface="Wingdings" panose="05000000000000000000" pitchFamily="2" charset="2"/>
              </a:rPr>
              <a:t>ê</a:t>
            </a:r>
            <a:r>
              <a:rPr lang="en-US" sz="2000" b="1" dirty="0" smtClean="0">
                <a:solidFill>
                  <a:srgbClr val="002A46"/>
                </a:solidFill>
              </a:rPr>
              <a:t> 136.5k tons / 28,500 cars off the road</a:t>
            </a:r>
            <a:endParaRPr lang="en-US" sz="2000" dirty="0">
              <a:solidFill>
                <a:srgbClr val="000000"/>
              </a:solidFill>
              <a:latin typeface="Times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QX_PPT_Blue">
  <a:themeElements>
    <a:clrScheme name="ASQX_PPT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QX_PPT_Blue">
      <a:majorFont>
        <a:latin typeface="Time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</a:defRPr>
        </a:defPPr>
      </a:lstStyle>
    </a:lnDef>
  </a:objectDefaults>
  <a:extraClrSchemeLst>
    <a:extraClrScheme>
      <a:clrScheme name="ASQX_PP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QX_PP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QX_PP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QX_PP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QX_PP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QX_PP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QX_PP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QX_PP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QX_PP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QX_PP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QX_PP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QX_PP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294</Words>
  <Application>Microsoft Office PowerPoint</Application>
  <PresentationFormat>On-screen Show (16:9)</PresentationFormat>
  <Paragraphs>104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</vt:lpstr>
      <vt:lpstr>Trebuchet MS</vt:lpstr>
      <vt:lpstr>Wingdings</vt:lpstr>
      <vt:lpstr>Office Theme</vt:lpstr>
      <vt:lpstr>ASQX_PPT_Blue</vt:lpstr>
      <vt:lpstr>Worksheet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carolel</dc:creator>
  <cp:lastModifiedBy>Danny Maksad</cp:lastModifiedBy>
  <cp:revision>17</cp:revision>
  <dcterms:created xsi:type="dcterms:W3CDTF">2011-11-23T16:12:52Z</dcterms:created>
  <dcterms:modified xsi:type="dcterms:W3CDTF">2014-02-10T20:54:20Z</dcterms:modified>
</cp:coreProperties>
</file>